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6" r:id="rId3"/>
    <p:sldMasterId id="2147483684" r:id="rId4"/>
    <p:sldMasterId id="2147483702" r:id="rId5"/>
    <p:sldMasterId id="2147483720" r:id="rId6"/>
    <p:sldMasterId id="2147483738" r:id="rId7"/>
    <p:sldMasterId id="2147483756" r:id="rId8"/>
    <p:sldMasterId id="2147483774" r:id="rId9"/>
    <p:sldMasterId id="2147483792" r:id="rId10"/>
    <p:sldMasterId id="2147483810" r:id="rId11"/>
  </p:sldMasterIdLst>
  <p:notesMasterIdLst>
    <p:notesMasterId r:id="rId13"/>
  </p:notesMasterIdLst>
  <p:handoutMasterIdLst>
    <p:handoutMasterId r:id="rId29"/>
  </p:handoutMasterIdLst>
  <p:sldIdLst>
    <p:sldId id="256" r:id="rId12"/>
    <p:sldId id="258" r:id="rId14"/>
    <p:sldId id="279" r:id="rId15"/>
    <p:sldId id="296" r:id="rId16"/>
    <p:sldId id="333" r:id="rId17"/>
    <p:sldId id="298" r:id="rId18"/>
    <p:sldId id="297" r:id="rId19"/>
    <p:sldId id="334" r:id="rId20"/>
    <p:sldId id="337" r:id="rId21"/>
    <p:sldId id="300" r:id="rId22"/>
    <p:sldId id="336" r:id="rId23"/>
    <p:sldId id="330" r:id="rId24"/>
    <p:sldId id="294" r:id="rId25"/>
    <p:sldId id="295" r:id="rId26"/>
    <p:sldId id="299" r:id="rId27"/>
    <p:sldId id="280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3FCCA5CC-F365-4341-BFB8-B60DA5A3B15D}">
          <p14:sldIdLst>
            <p14:sldId id="256"/>
          </p14:sldIdLst>
        </p14:section>
        <p14:section name="目录" id="{017F0D12-27D2-490C-910C-815125398AC8}">
          <p14:sldIdLst>
            <p14:sldId id="258"/>
          </p14:sldIdLst>
        </p14:section>
        <p14:section name="过渡页" id="{255FA83B-1C12-40C6-B414-038CF2130AE8}">
          <p14:sldIdLst>
            <p14:sldId id="279"/>
            <p14:sldId id="296"/>
            <p14:sldId id="333"/>
            <p14:sldId id="298"/>
            <p14:sldId id="297"/>
            <p14:sldId id="334"/>
            <p14:sldId id="337"/>
            <p14:sldId id="300"/>
            <p14:sldId id="336"/>
            <p14:sldId id="330"/>
            <p14:sldId id="294"/>
            <p14:sldId id="295"/>
            <p14:sldId id="299"/>
          </p14:sldIdLst>
        </p14:section>
        <p14:section name="内页" id="{C6D91BFE-80F2-473C-AE71-1EA12DA3CD92}">
          <p14:sldIdLst/>
        </p14:section>
        <p14:section name="封底" id="{2E025735-C41C-4ED5-94AB-BFCE16B95C49}">
          <p14:sldIdLst>
            <p14:sldId id="280"/>
          </p14:sldIdLst>
        </p14:section>
        <p14:section name="设计规范" id="{D649FF30-C064-4F5D-86A8-654B6F88799F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444" userDrawn="1">
          <p15:clr>
            <a:srgbClr val="A4A3A4"/>
          </p15:clr>
        </p15:guide>
        <p15:guide id="3" orient="horz" pos="21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EB"/>
    <a:srgbClr val="EDEDED"/>
    <a:srgbClr val="AA1219"/>
    <a:srgbClr val="CC0000"/>
    <a:srgbClr val="FF0000"/>
    <a:srgbClr val="F8EC00"/>
    <a:srgbClr val="FAEDDE"/>
    <a:srgbClr val="FEC776"/>
    <a:srgbClr val="EDF0F0"/>
    <a:srgbClr val="A9D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3" autoAdjust="0"/>
    <p:restoredTop sz="94643" autoAdjust="0"/>
  </p:normalViewPr>
  <p:slideViewPr>
    <p:cSldViewPr snapToGrid="0" showGuides="1">
      <p:cViewPr varScale="1">
        <p:scale>
          <a:sx n="86" d="100"/>
          <a:sy n="86" d="100"/>
        </p:scale>
        <p:origin x="51" y="102"/>
      </p:cViewPr>
      <p:guideLst>
        <p:guide pos="3840"/>
        <p:guide pos="2444"/>
        <p:guide orient="horz" pos="21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36"/>
    </p:cViewPr>
  </p:sorterViewPr>
  <p:notesViewPr>
    <p:cSldViewPr snapToGrid="0">
      <p:cViewPr varScale="1">
        <p:scale>
          <a:sx n="83" d="100"/>
          <a:sy n="83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tags" Target="tags/tag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0" Type="http://schemas.openxmlformats.org/officeDocument/2006/relationships/slide" Target="slides/slide8.xml"/><Relationship Id="rId2" Type="http://schemas.openxmlformats.org/officeDocument/2006/relationships/theme" Target="theme/theme1.xml"/><Relationship Id="rId19" Type="http://schemas.openxmlformats.org/officeDocument/2006/relationships/slide" Target="slides/slide7.xml"/><Relationship Id="rId18" Type="http://schemas.openxmlformats.org/officeDocument/2006/relationships/slide" Target="slides/slide6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D112-0CED-45F9-83CF-E12CD0876C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AFF9C-CAE3-49DD-A734-0E28120776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9" Type="http://schemas.openxmlformats.org/officeDocument/2006/relationships/theme" Target="../theme/theme1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54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9" Type="http://schemas.openxmlformats.org/officeDocument/2006/relationships/theme" Target="../theme/theme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9" Type="http://schemas.openxmlformats.org/officeDocument/2006/relationships/theme" Target="../theme/theme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9" Type="http://schemas.openxmlformats.org/officeDocument/2006/relationships/theme" Target="../theme/theme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9" Type="http://schemas.openxmlformats.org/officeDocument/2006/relationships/theme" Target="../theme/theme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4.xml"/><Relationship Id="rId19" Type="http://schemas.openxmlformats.org/officeDocument/2006/relationships/theme" Target="../theme/theme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0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1.xml"/><Relationship Id="rId19" Type="http://schemas.openxmlformats.org/officeDocument/2006/relationships/theme" Target="../theme/theme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0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38.xml"/><Relationship Id="rId19" Type="http://schemas.openxmlformats.org/officeDocument/2006/relationships/theme" Target="../theme/theme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6.xml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4.xml"/><Relationship Id="rId4" Type="http://schemas.openxmlformats.org/officeDocument/2006/relationships/image" Target="../media/image34.png"/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2.png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2.png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95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2.png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2.xml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3.xml"/><Relationship Id="rId1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SDN</a:t>
            </a:r>
            <a:r>
              <a:rPr lang="zh-CN" altLang="en-US" dirty="0"/>
              <a:t>的卫星网络仿真系统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3331845" y="4407535"/>
            <a:ext cx="5527675" cy="598805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组</a:t>
            </a:r>
            <a:r>
              <a:rPr lang="en-US" altLang="zh-CN" dirty="0"/>
              <a:t> </a:t>
            </a:r>
            <a:r>
              <a:rPr lang="zh-CN" altLang="en-US" dirty="0"/>
              <a:t>王劭</a:t>
            </a:r>
            <a:r>
              <a:rPr lang="en-US" altLang="zh-CN" dirty="0"/>
              <a:t> </a:t>
            </a:r>
            <a:r>
              <a:rPr lang="zh-CN" altLang="en-US" dirty="0"/>
              <a:t>余彦</a:t>
            </a:r>
            <a:r>
              <a:rPr lang="en-US" altLang="zh-CN" dirty="0"/>
              <a:t> </a:t>
            </a:r>
            <a:r>
              <a:rPr lang="zh-CN" altLang="en-US" dirty="0"/>
              <a:t>林彤彦</a:t>
            </a:r>
            <a:r>
              <a:rPr lang="en-US" altLang="zh-CN" dirty="0"/>
              <a:t> </a:t>
            </a:r>
            <a:r>
              <a:rPr lang="zh-CN" altLang="en-US" dirty="0"/>
              <a:t>顾芷瑜</a:t>
            </a:r>
            <a:r>
              <a:rPr lang="en-US" altLang="zh-CN" dirty="0"/>
              <a:t> </a:t>
            </a:r>
            <a:r>
              <a:rPr lang="zh-CN" altLang="en-US" dirty="0"/>
              <a:t>徐培</a:t>
            </a:r>
            <a:r>
              <a:rPr lang="zh-CN" altLang="en-US" dirty="0"/>
              <a:t>凯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735" y="85725"/>
            <a:ext cx="7700645" cy="539115"/>
          </a:xfrm>
        </p:spPr>
        <p:txBody>
          <a:bodyPr>
            <a:normAutofit fontScale="90000"/>
          </a:bodyPr>
          <a:p>
            <a:r>
              <a:rPr lang="zh-CN" altLang="en-US"/>
              <a:t>创新点</a:t>
            </a:r>
            <a:r>
              <a:rPr lang="en-US" altLang="zh-CN"/>
              <a:t>1</a:t>
            </a:r>
            <a:r>
              <a:rPr lang="zh-CN" altLang="en-US"/>
              <a:t>：解决大规模</a:t>
            </a:r>
            <a:r>
              <a:rPr lang="zh-CN" altLang="en-US"/>
              <a:t>网络仿真时间过长</a:t>
            </a:r>
            <a:r>
              <a:rPr lang="zh-CN" altLang="en-US"/>
              <a:t>问题</a:t>
            </a:r>
            <a:endParaRPr lang="zh-CN" altLang="en-US"/>
          </a:p>
        </p:txBody>
      </p:sp>
      <p:pic>
        <p:nvPicPr>
          <p:cNvPr id="6" name="图片 5" descr="截屏2023-10-11 18.45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680" y="1553210"/>
            <a:ext cx="11212195" cy="4288155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614680" y="1034415"/>
            <a:ext cx="4495800" cy="662305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/>
              <a:t>使用容器技术和容器编排</a:t>
            </a:r>
            <a:r>
              <a:rPr lang="zh-CN" altLang="en-US" b="1"/>
              <a:t>技术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创新点</a:t>
            </a:r>
            <a:r>
              <a:rPr lang="en-US" altLang="zh-CN"/>
              <a:t>2</a:t>
            </a:r>
            <a:r>
              <a:rPr lang="zh-CN" altLang="en-US"/>
              <a:t>：新的仿真</a:t>
            </a:r>
            <a:r>
              <a:rPr lang="zh-CN" altLang="en-US"/>
              <a:t>思路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368" y="1908200"/>
            <a:ext cx="11482645" cy="4185755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614680" y="1034415"/>
            <a:ext cx="7811135" cy="640715"/>
          </a:xfrm>
        </p:spPr>
        <p:txBody>
          <a:bodyPr>
            <a:normAutofit fontScale="90000"/>
          </a:bodyPr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/>
              <a:t>容器化的单卫星虚拟化方案，支持用户应用无感知</a:t>
            </a:r>
            <a:r>
              <a:rPr lang="zh-CN" altLang="en-US" b="1"/>
              <a:t>迁移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创新点</a:t>
            </a:r>
            <a:r>
              <a:rPr lang="en-US" altLang="zh-CN"/>
              <a:t>3</a:t>
            </a:r>
            <a:r>
              <a:rPr lang="zh-CN" altLang="en-US"/>
              <a:t>：高可观测</a:t>
            </a:r>
            <a:r>
              <a:rPr lang="zh-CN" altLang="en-US"/>
              <a:t>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03250" y="937895"/>
            <a:ext cx="8253095" cy="706120"/>
          </a:xfrm>
        </p:spPr>
        <p:txBody>
          <a:bodyPr>
            <a:normAutofit/>
          </a:bodyPr>
          <a:p>
            <a:pPr marL="0"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b="1"/>
              <a:t>采集仿真系统各个节点的</a:t>
            </a:r>
            <a:r>
              <a:rPr lang="en-US" altLang="zh-CN" b="1"/>
              <a:t>metrics</a:t>
            </a:r>
            <a:r>
              <a:rPr lang="zh-CN" altLang="en-US" b="1"/>
              <a:t>，集成至前端页面展示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735" y="3215005"/>
            <a:ext cx="2052320" cy="1992630"/>
          </a:xfrm>
          <a:prstGeom prst="rect">
            <a:avLst/>
          </a:prstGeom>
        </p:spPr>
      </p:pic>
      <p:pic>
        <p:nvPicPr>
          <p:cNvPr id="7" name="图片 6" descr="prometheus-logo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9515" y="3215005"/>
            <a:ext cx="1979930" cy="19640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905" y="3622040"/>
            <a:ext cx="4862195" cy="1149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1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028950" y="-6350"/>
            <a:ext cx="1649095" cy="153416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no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03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138870" y="2285897"/>
            <a:ext cx="298450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    </a:t>
            </a:r>
            <a:r>
              <a:rPr lang="zh-CN" altLang="en-US" sz="44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计划进度</a:t>
            </a:r>
            <a:endParaRPr lang="zh-CN" altLang="en-US" sz="4400" dirty="0"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24730" y="2942556"/>
            <a:ext cx="3200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Scheduled </a:t>
            </a:r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Plan 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风险分析</a:t>
            </a:r>
            <a:endParaRPr lang="zh-CN" altLang="en-US" dirty="0"/>
          </a:p>
        </p:txBody>
      </p:sp>
      <p:graphicFrame>
        <p:nvGraphicFramePr>
          <p:cNvPr id="2" name="表格 1"/>
          <p:cNvGraphicFramePr/>
          <p:nvPr/>
        </p:nvGraphicFramePr>
        <p:xfrm>
          <a:off x="1305719" y="1421448"/>
          <a:ext cx="8373745" cy="3199130"/>
        </p:xfrm>
        <a:graphic>
          <a:graphicData uri="http://schemas.openxmlformats.org/drawingml/2006/table">
            <a:tbl>
              <a:tblPr/>
              <a:tblGrid>
                <a:gridCol w="556895"/>
                <a:gridCol w="1012825"/>
                <a:gridCol w="2432685"/>
                <a:gridCol w="4371340"/>
              </a:tblGrid>
              <a:tr h="3721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cs typeface="宋体" charset="0"/>
                        </a:rPr>
                        <a:t>No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ea typeface="宋体"/>
                        </a:rPr>
                        <a:t>优先级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ea typeface="宋体"/>
                        </a:rPr>
                        <a:t>风险名称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latin typeface="Times New Roman" panose="02020603050405020304"/>
                          <a:ea typeface="宋体"/>
                          <a:cs typeface="Times New Roman" panose="02020603050405020304"/>
                        </a:rPr>
                        <a:t>说明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48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 1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133350">
                        <a:buNone/>
                      </a:pPr>
                      <a:r>
                        <a:rPr lang="zh-CN" sz="1600">
                          <a:ea typeface="宋体"/>
                        </a:rPr>
                        <a:t>高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400050">
                        <a:buNone/>
                      </a:pPr>
                      <a:r>
                        <a:rPr lang="zh-CN" sz="1600">
                          <a:ea typeface="宋体"/>
                        </a:rPr>
                        <a:t>     需求风险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>
                          <a:ea typeface="宋体"/>
                        </a:rPr>
                        <a:t>该项目在部分具体功能上需求比较模糊，尚未明确，需要进一步和甲方交流。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54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 2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133350">
                        <a:buNone/>
                      </a:pPr>
                      <a:r>
                        <a:rPr lang="zh-CN" sz="1600">
                          <a:ea typeface="宋体"/>
                        </a:rPr>
                        <a:t>中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400050">
                        <a:buNone/>
                      </a:pPr>
                      <a:r>
                        <a:rPr lang="zh-CN" sz="1600">
                          <a:ea typeface="宋体"/>
                        </a:rPr>
                        <a:t>     </a:t>
                      </a:r>
                      <a:r>
                        <a:rPr lang="zh-CN" sz="1600">
                          <a:ea typeface="宋体"/>
                        </a:rPr>
                        <a:t>过程风险</a:t>
                      </a:r>
                      <a:r>
                        <a:rPr lang="en-US" sz="1600">
                          <a:latin typeface="Times New Roman" panose="02020603050405020304" charset="0"/>
                          <a:cs typeface="宋体" charset="0"/>
                        </a:rPr>
                        <a:t> </a:t>
                      </a:r>
                      <a:endParaRPr lang="en-US" altLang="en-US" sz="1600">
                        <a:latin typeface="Times New Roman" panose="02020603050405020304" charset="0"/>
                        <a:ea typeface="宋体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>
                          <a:solidFill>
                            <a:srgbClr val="24292E"/>
                          </a:solidFill>
                          <a:ea typeface="宋体"/>
                        </a:rPr>
                        <a:t>对卫星网络所需的频率、精度等方面的要求，需要比预期更多的测试、设计和实现工作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18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 3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133350" algn="l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ea typeface="宋体"/>
                        </a:rPr>
                        <a:t>中</a:t>
                      </a:r>
                      <a:endParaRPr lang="zh-CN" sz="1600">
                        <a:ea typeface="宋体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266700">
                        <a:buNone/>
                      </a:pPr>
                      <a:r>
                        <a:rPr lang="zh-CN" sz="1600">
                          <a:ea typeface="宋体"/>
                        </a:rPr>
                        <a:t>  设计与实现风险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>
                          <a:ea typeface="宋体"/>
                        </a:rPr>
                        <a:t>开发过程中可能对现有的设计架构进行</a:t>
                      </a:r>
                      <a:r>
                        <a:rPr lang="zh-CN" sz="1600">
                          <a:ea typeface="宋体"/>
                        </a:rPr>
                        <a:t>修改</a:t>
                      </a:r>
                      <a:endParaRPr lang="zh-CN" sz="1600">
                        <a:ea typeface="宋体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48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 4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133350">
                        <a:buNone/>
                      </a:pPr>
                      <a:r>
                        <a:rPr lang="zh-CN" sz="1600">
                          <a:ea typeface="宋体"/>
                        </a:rPr>
                        <a:t>低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400050">
                        <a:buNone/>
                      </a:pPr>
                      <a:r>
                        <a:rPr lang="zh-CN" sz="1600">
                          <a:ea typeface="宋体"/>
                        </a:rPr>
                        <a:t>     技术风险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>
                          <a:ea typeface="宋体"/>
                        </a:rPr>
                        <a:t>需要对</a:t>
                      </a:r>
                      <a:r>
                        <a:rPr lang="en-US" sz="1600">
                          <a:latin typeface="Times New Roman" panose="02020603050405020304" charset="0"/>
                          <a:cs typeface="宋体" charset="0"/>
                        </a:rPr>
                        <a:t>docker</a:t>
                      </a:r>
                      <a:r>
                        <a:rPr lang="zh-CN" sz="1600">
                          <a:ea typeface="宋体"/>
                        </a:rPr>
                        <a:t>、</a:t>
                      </a:r>
                      <a:r>
                        <a:rPr lang="en-US" sz="1600">
                          <a:latin typeface="Times New Roman" panose="02020603050405020304" charset="0"/>
                          <a:cs typeface="宋体" charset="0"/>
                        </a:rPr>
                        <a:t>kubernetes</a:t>
                      </a:r>
                      <a:r>
                        <a:rPr lang="zh-CN" sz="1600">
                          <a:ea typeface="宋体"/>
                        </a:rPr>
                        <a:t>相关内容以及集群操作有一定了解。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迭代计划</a:t>
            </a:r>
            <a:endParaRPr lang="zh-CN" altLang="en-US" dirty="0"/>
          </a:p>
        </p:txBody>
      </p:sp>
      <p:graphicFrame>
        <p:nvGraphicFramePr>
          <p:cNvPr id="6" name="表格 5"/>
          <p:cNvGraphicFramePr/>
          <p:nvPr/>
        </p:nvGraphicFramePr>
        <p:xfrm>
          <a:off x="1567656" y="1039813"/>
          <a:ext cx="8753475" cy="4267835"/>
        </p:xfrm>
        <a:graphic>
          <a:graphicData uri="http://schemas.openxmlformats.org/drawingml/2006/table">
            <a:tbl>
              <a:tblPr/>
              <a:tblGrid>
                <a:gridCol w="1339850"/>
                <a:gridCol w="2542540"/>
                <a:gridCol w="2686685"/>
                <a:gridCol w="2184400"/>
              </a:tblGrid>
              <a:tr h="4076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1">
                          <a:ea typeface="宋体"/>
                        </a:rPr>
                        <a:t>起止日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1">
                          <a:latin typeface="Times New Roman" panose="02020603050405020304"/>
                          <a:ea typeface="宋体"/>
                          <a:cs typeface="Times New Roman" panose="02020603050405020304"/>
                        </a:rPr>
                        <a:t>迭代名称与交付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1">
                          <a:ea typeface="宋体"/>
                        </a:rPr>
                        <a:t>任务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1">
                          <a:ea typeface="宋体"/>
                        </a:rPr>
                        <a:t>应对的</a:t>
                      </a:r>
                      <a:r>
                        <a:rPr lang="zh-CN" sz="1600" b="1">
                          <a:latin typeface="Times New Roman" panose="02020603050405020304"/>
                          <a:ea typeface="宋体"/>
                          <a:cs typeface="Times New Roman" panose="02020603050405020304"/>
                        </a:rPr>
                        <a:t>风险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903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cs typeface="宋体" charset="0"/>
                        </a:rPr>
                        <a:t>10.8</a:t>
                      </a:r>
                      <a:r>
                        <a:rPr lang="zh-CN" sz="1600">
                          <a:ea typeface="宋体"/>
                        </a:rPr>
                        <a:t>～</a:t>
                      </a:r>
                      <a:r>
                        <a:rPr lang="en-US" sz="1600">
                          <a:latin typeface="Times New Roman" panose="02020603050405020304" charset="0"/>
                          <a:cs typeface="宋体" charset="0"/>
                        </a:rPr>
                        <a:t>11.3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>
                          <a:ea typeface="宋体"/>
                        </a:rPr>
                        <a:t>仿真系统</a:t>
                      </a:r>
                      <a:r>
                        <a:rPr lang="en-US" sz="1600">
                          <a:latin typeface="Times New Roman" panose="02020603050405020304" charset="0"/>
                          <a:cs typeface="宋体" charset="0"/>
                        </a:rPr>
                        <a:t>v1.0</a:t>
                      </a:r>
                      <a:r>
                        <a:rPr lang="zh-CN" sz="1600">
                          <a:ea typeface="宋体"/>
                        </a:rPr>
                        <a:t>版本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1.</a:t>
                      </a:r>
                      <a:r>
                        <a:rPr lang="zh-CN" sz="1600">
                          <a:ea typeface="宋体"/>
                        </a:rPr>
                        <a:t>支持用户应用无感知</a:t>
                      </a:r>
                      <a:r>
                        <a:rPr lang="zh-CN" sz="1600">
                          <a:ea typeface="宋体"/>
                        </a:rPr>
                        <a:t>迁移</a:t>
                      </a:r>
                      <a:endParaRPr lang="zh-CN" sz="1600">
                        <a:ea typeface="宋体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cs typeface="宋体" charset="0"/>
                        </a:rPr>
                        <a:t>2.</a:t>
                      </a:r>
                      <a:r>
                        <a:rPr lang="zh-CN" sz="1600">
                          <a:ea typeface="宋体"/>
                        </a:rPr>
                        <a:t>可视化</a:t>
                      </a:r>
                      <a:r>
                        <a:rPr lang="en-US" altLang="zh-CN" sz="1600">
                          <a:ea typeface="宋体"/>
                        </a:rPr>
                        <a:t>metrics</a:t>
                      </a:r>
                      <a:r>
                        <a:rPr lang="zh-CN" altLang="en-US" sz="1600">
                          <a:ea typeface="宋体"/>
                        </a:rPr>
                        <a:t>采集</a:t>
                      </a:r>
                      <a:endParaRPr lang="zh-CN" sz="1600">
                        <a:ea typeface="宋体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cs typeface="宋体" charset="0"/>
                        </a:rPr>
                        <a:t>3.</a:t>
                      </a:r>
                      <a:r>
                        <a:rPr lang="zh-CN" sz="1600">
                          <a:ea typeface="宋体"/>
                        </a:rPr>
                        <a:t>仿真平台搭建</a:t>
                      </a:r>
                      <a:endParaRPr lang="zh-CN" sz="1600">
                        <a:ea typeface="宋体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cs typeface="宋体" charset="0"/>
                        </a:rPr>
                        <a:t>4.</a:t>
                      </a:r>
                      <a:r>
                        <a:rPr lang="zh-CN" sz="1600">
                          <a:ea typeface="宋体"/>
                        </a:rPr>
                        <a:t>卫星</a:t>
                      </a:r>
                      <a:r>
                        <a:rPr lang="zh-CN" sz="1600">
                          <a:ea typeface="宋体"/>
                        </a:rPr>
                        <a:t>定位功能前后端搭建</a:t>
                      </a:r>
                      <a:endParaRPr lang="zh-CN" sz="1600">
                        <a:ea typeface="宋体"/>
                      </a:endParaRP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cs typeface="宋体" charset="0"/>
                        </a:rPr>
                        <a:t>5.</a:t>
                      </a:r>
                      <a:r>
                        <a:rPr lang="zh-CN" sz="1600">
                          <a:ea typeface="宋体"/>
                        </a:rPr>
                        <a:t>单元测试</a:t>
                      </a:r>
                      <a:endParaRPr lang="zh-CN" sz="1600">
                        <a:ea typeface="宋体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>
                          <a:ea typeface="宋体"/>
                        </a:rPr>
                        <a:t>需求风险</a:t>
                      </a:r>
                      <a:endParaRPr lang="zh-CN" sz="1600">
                        <a:ea typeface="宋体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600">
                          <a:ea typeface="宋体"/>
                        </a:rPr>
                        <a:t>设计与实现风险</a:t>
                      </a:r>
                      <a:endParaRPr lang="zh-CN" sz="1600">
                        <a:ea typeface="宋体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600">
                          <a:ea typeface="宋体"/>
                        </a:rPr>
                        <a:t>技术风险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63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cs typeface="宋体" charset="0"/>
                        </a:rPr>
                        <a:t>11.4</a:t>
                      </a:r>
                      <a:r>
                        <a:rPr lang="zh-CN" sz="1600">
                          <a:ea typeface="宋体"/>
                        </a:rPr>
                        <a:t>～</a:t>
                      </a:r>
                      <a:r>
                        <a:rPr lang="en-US" sz="1600">
                          <a:latin typeface="Times New Roman" panose="02020603050405020304" charset="0"/>
                          <a:cs typeface="宋体" charset="0"/>
                        </a:rPr>
                        <a:t>12.2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>
                          <a:ea typeface="宋体"/>
                        </a:rPr>
                        <a:t>仿真系统</a:t>
                      </a:r>
                      <a:r>
                        <a:rPr lang="en-US" sz="1600">
                          <a:latin typeface="Times New Roman" panose="02020603050405020304" charset="0"/>
                          <a:cs typeface="宋体" charset="0"/>
                        </a:rPr>
                        <a:t>v2.0</a:t>
                      </a:r>
                      <a:r>
                        <a:rPr lang="zh-CN" sz="1600">
                          <a:ea typeface="宋体"/>
                        </a:rPr>
                        <a:t>版本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cs typeface="宋体" charset="0"/>
                        </a:rPr>
                        <a:t>1.</a:t>
                      </a:r>
                      <a:r>
                        <a:rPr lang="zh-CN" sz="1600">
                          <a:ea typeface="宋体"/>
                        </a:rPr>
                        <a:t>可视化UI</a:t>
                      </a:r>
                      <a:r>
                        <a:rPr lang="zh-CN" sz="1600">
                          <a:ea typeface="宋体"/>
                        </a:rPr>
                        <a:t>界面编写</a:t>
                      </a:r>
                      <a:endParaRPr lang="zh-CN" sz="1600">
                        <a:ea typeface="宋体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cs typeface="宋体" charset="0"/>
                        </a:rPr>
                        <a:t>2.</a:t>
                      </a:r>
                      <a:r>
                        <a:rPr lang="zh-CN" sz="1600">
                          <a:ea typeface="宋体"/>
                        </a:rPr>
                        <a:t>拍照功能前后端对接</a:t>
                      </a:r>
                      <a:endParaRPr lang="zh-CN" sz="1600">
                        <a:ea typeface="宋体"/>
                      </a:endParaRP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cs typeface="宋体" charset="0"/>
                        </a:rPr>
                        <a:t>3.</a:t>
                      </a:r>
                      <a:r>
                        <a:rPr lang="zh-CN" sz="1600">
                          <a:ea typeface="宋体"/>
                        </a:rPr>
                        <a:t>单元测试</a:t>
                      </a:r>
                      <a:endParaRPr lang="zh-CN" sz="1600">
                        <a:ea typeface="宋体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>
                          <a:ea typeface="宋体"/>
                        </a:rPr>
                        <a:t>需求风险</a:t>
                      </a:r>
                      <a:endParaRPr lang="zh-CN" sz="1600">
                        <a:ea typeface="宋体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600">
                          <a:ea typeface="宋体"/>
                        </a:rPr>
                        <a:t>过程风险</a:t>
                      </a:r>
                      <a:endParaRPr lang="zh-CN" sz="1600">
                        <a:ea typeface="宋体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600">
                          <a:ea typeface="宋体"/>
                        </a:rPr>
                        <a:t>设计与实现风险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534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cs typeface="宋体" charset="0"/>
                        </a:rPr>
                        <a:t>12.3</a:t>
                      </a:r>
                      <a:r>
                        <a:rPr lang="zh-CN" sz="1600">
                          <a:ea typeface="宋体"/>
                        </a:rPr>
                        <a:t>～</a:t>
                      </a:r>
                      <a:r>
                        <a:rPr lang="en-US" sz="1600">
                          <a:latin typeface="Times New Roman" panose="02020603050405020304" charset="0"/>
                          <a:cs typeface="宋体" charset="0"/>
                        </a:rPr>
                        <a:t>12.16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>
                          <a:ea typeface="宋体"/>
                        </a:rPr>
                        <a:t>验收冲刺</a:t>
                      </a:r>
                      <a:endParaRPr lang="zh-CN" sz="1600">
                        <a:ea typeface="宋体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600">
                          <a:ea typeface="宋体"/>
                        </a:rPr>
                        <a:t>1. </a:t>
                      </a:r>
                      <a:r>
                        <a:rPr lang="zh-CN" sz="1600">
                          <a:ea typeface="宋体"/>
                        </a:rPr>
                        <a:t>对系统实现的各功能进行集成测试与系统</a:t>
                      </a:r>
                      <a:r>
                        <a:rPr lang="zh-CN" sz="1600">
                          <a:ea typeface="宋体"/>
                        </a:rPr>
                        <a:t>测试</a:t>
                      </a:r>
                      <a:endParaRPr lang="zh-CN" sz="1600">
                        <a:ea typeface="宋体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cs typeface="宋体" charset="0"/>
                        </a:rPr>
                        <a:t>2. </a:t>
                      </a:r>
                      <a:r>
                        <a:rPr lang="zh-CN" sz="1600">
                          <a:ea typeface="宋体"/>
                        </a:rPr>
                        <a:t>编写项目文档，准备</a:t>
                      </a:r>
                      <a:r>
                        <a:rPr lang="zh-CN" sz="1600">
                          <a:ea typeface="宋体"/>
                        </a:rPr>
                        <a:t>验收</a:t>
                      </a:r>
                      <a:endParaRPr lang="zh-CN" sz="1600">
                        <a:ea typeface="宋体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>
                          <a:ea typeface="宋体"/>
                        </a:rPr>
                        <a:t>过程风险</a:t>
                      </a:r>
                      <a:endParaRPr lang="zh-CN" sz="1600">
                        <a:ea typeface="宋体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图片包含 泰迪熊, 建筑, 熊, 装满&#10;&#10;描述已自动生成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9" r="20389"/>
          <a:stretch>
            <a:fillRect/>
          </a:stretch>
        </p:blipFill>
        <p:spPr/>
      </p:pic>
      <p:sp>
        <p:nvSpPr>
          <p:cNvPr id="10" name="矩形 9"/>
          <p:cNvSpPr/>
          <p:nvPr/>
        </p:nvSpPr>
        <p:spPr>
          <a:xfrm>
            <a:off x="6618650" y="130506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项目必要性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688375" y="1305060"/>
            <a:ext cx="720000" cy="720000"/>
            <a:chOff x="5412150" y="1180600"/>
            <a:chExt cx="720000" cy="720000"/>
          </a:xfrm>
        </p:grpSpPr>
        <p:sp>
          <p:nvSpPr>
            <p:cNvPr id="12" name="矩形 11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688375" y="2835275"/>
            <a:ext cx="720000" cy="720000"/>
            <a:chOff x="5412150" y="2260600"/>
            <a:chExt cx="720000" cy="720000"/>
          </a:xfrm>
        </p:grpSpPr>
        <p:sp>
          <p:nvSpPr>
            <p:cNvPr id="15" name="矩形 14"/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88375" y="4365490"/>
            <a:ext cx="720000" cy="720000"/>
            <a:chOff x="5412150" y="3340600"/>
            <a:chExt cx="720000" cy="720000"/>
          </a:xfrm>
        </p:grpSpPr>
        <p:sp>
          <p:nvSpPr>
            <p:cNvPr id="18" name="矩形 17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618650" y="436549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计划进度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618650" y="2835275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</a:t>
            </a:r>
            <a:r>
              <a:rPr lang="zh-CN" altLang="en-US" sz="2800" b="1" dirty="0">
                <a:solidFill>
                  <a:schemeClr val="accent2"/>
                </a:solidFill>
              </a:rPr>
              <a:t>内容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1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028819" y="-6066"/>
            <a:ext cx="1553630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01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36450" y="2871461"/>
            <a:ext cx="3200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Project Necessity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74418" y="2285897"/>
            <a:ext cx="272605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C8161E"/>
                </a:solidFill>
                <a:latin typeface="+mj-ea"/>
                <a:ea typeface="+mj-ea"/>
              </a:rPr>
              <a:t>项目必要性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“星链”计划</a:t>
            </a:r>
            <a:r>
              <a:rPr lang="en-US" altLang="zh-CN"/>
              <a:t> v.s. </a:t>
            </a:r>
            <a:r>
              <a:rPr lang="zh-CN" altLang="en-US"/>
              <a:t>中国</a:t>
            </a:r>
            <a:r>
              <a:rPr lang="zh-CN" altLang="en-US"/>
              <a:t>星网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81635" y="1034415"/>
            <a:ext cx="5551805" cy="4652645"/>
          </a:xfrm>
        </p:spPr>
        <p:txBody>
          <a:bodyPr/>
          <a:p>
            <a:pPr marL="0" indent="0">
              <a:buNone/>
            </a:pPr>
            <a:r>
              <a:rPr lang="zh-CN" altLang="en-US" sz="2000" b="1"/>
              <a:t>“星链”计划</a:t>
            </a:r>
            <a:endParaRPr lang="zh-C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“星链”计划发射</a:t>
            </a:r>
            <a:r>
              <a:rPr lang="en-US" altLang="zh-CN" sz="2000" b="1"/>
              <a:t>4.2</a:t>
            </a:r>
            <a:r>
              <a:rPr lang="zh-CN" altLang="en-US" sz="2000" b="1"/>
              <a:t>万</a:t>
            </a:r>
            <a:r>
              <a:rPr lang="zh-CN" altLang="en-US" sz="2000"/>
              <a:t>颗卫星</a:t>
            </a:r>
            <a:endParaRPr lang="zh-CN" alt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若成功，将占据</a:t>
            </a:r>
            <a:r>
              <a:rPr lang="en-US" altLang="zh-CN" sz="2000" b="1"/>
              <a:t>70%</a:t>
            </a:r>
            <a:r>
              <a:rPr lang="zh-CN" altLang="en-US" sz="2000"/>
              <a:t>近地轨道</a:t>
            </a:r>
            <a:r>
              <a:rPr lang="zh-CN" altLang="en-US" sz="2000"/>
              <a:t>资源</a:t>
            </a:r>
            <a:endParaRPr lang="zh-CN" alt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ym typeface="+mn-ea"/>
              </a:rPr>
              <a:t>在全球范围内提供低成本的互联网连接服务</a:t>
            </a:r>
            <a:endParaRPr lang="zh-CN" altLang="en-US" sz="2000"/>
          </a:p>
          <a:p>
            <a:pPr marL="342900" indent="-342900">
              <a:buChar char="•"/>
            </a:pPr>
            <a:endParaRPr lang="zh-CN" altLang="en-US" sz="2000"/>
          </a:p>
          <a:p>
            <a:pPr marL="0" indent="0">
              <a:buNone/>
            </a:pPr>
            <a:r>
              <a:rPr lang="zh-CN" altLang="en-US" sz="2000" b="1"/>
              <a:t>中国星网</a:t>
            </a:r>
            <a:endParaRPr lang="zh-C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计划发射</a:t>
            </a:r>
            <a:r>
              <a:rPr lang="en-US" altLang="zh-CN" sz="2000" b="1"/>
              <a:t>1.2</a:t>
            </a:r>
            <a:r>
              <a:rPr lang="zh-CN" altLang="en-US" sz="2000" b="1"/>
              <a:t>万</a:t>
            </a:r>
            <a:r>
              <a:rPr lang="zh-CN" altLang="en-US" sz="2000"/>
              <a:t>颗</a:t>
            </a:r>
            <a:r>
              <a:rPr lang="zh-CN" altLang="en-US" sz="2000"/>
              <a:t>卫星</a:t>
            </a:r>
            <a:endParaRPr lang="zh-CN" alt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“建设卫星互联网”被写入“十四五”</a:t>
            </a:r>
            <a:r>
              <a:rPr lang="zh-CN" altLang="en-US" sz="2000"/>
              <a:t>规划</a:t>
            </a:r>
            <a:endParaRPr lang="zh-CN" altLang="en-US" sz="2000"/>
          </a:p>
        </p:txBody>
      </p:sp>
      <p:pic>
        <p:nvPicPr>
          <p:cNvPr id="5" name="图片 4" descr="upload_post_object_v2_36918239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8595" y="1950720"/>
            <a:ext cx="5260975" cy="2956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网络能力是“星网”的</a:t>
            </a:r>
            <a:r>
              <a:rPr lang="zh-CN" altLang="en-US"/>
              <a:t>前提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81635" y="1034415"/>
            <a:ext cx="10101580" cy="4728210"/>
          </a:xfrm>
        </p:spPr>
        <p:txBody>
          <a:bodyPr>
            <a:normAutofit fontScale="90000"/>
          </a:bodyPr>
          <a:p>
            <a:pPr marL="0" indent="0">
              <a:lnSpc>
                <a:spcPct val="120000"/>
              </a:lnSpc>
              <a:buNone/>
            </a:pPr>
            <a:r>
              <a:rPr lang="zh-CN" altLang="en-US" sz="2000" b="1" dirty="0">
                <a:sym typeface="+mn-ea"/>
              </a:rPr>
              <a:t>传统开源网络仿真软件</a:t>
            </a:r>
            <a:endParaRPr lang="zh-CN" altLang="en-US" sz="2000" b="1" dirty="0"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+mn-ea"/>
              </a:rPr>
              <a:t>NS-3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 err="1">
                <a:sym typeface="+mn-ea"/>
              </a:rPr>
              <a:t>opnet</a:t>
            </a:r>
            <a:endParaRPr lang="en-US" altLang="zh-CN" sz="2000" dirty="0" err="1"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ym typeface="+mn-ea"/>
              </a:rPr>
              <a:t>在模拟过程中难以运行实际软件，需要用户修改甚至对目标程序进行转化</a:t>
            </a:r>
            <a:endParaRPr lang="zh-CN" altLang="en-US" sz="2000" dirty="0"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ym typeface="+mn-ea"/>
              </a:rPr>
              <a:t>并行程度不够，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仿真时间过长</a:t>
            </a:r>
            <a:r>
              <a:rPr lang="zh-CN" altLang="en-US" sz="2000" dirty="0">
                <a:sym typeface="+mn-ea"/>
              </a:rPr>
              <a:t>，面对超大规模网络拓扑力有未逮</a:t>
            </a:r>
            <a:endParaRPr lang="zh-CN" altLang="en-US" sz="2000" dirty="0">
              <a:sym typeface="+mn-ea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dirty="0">
                <a:sym typeface="+mn-ea"/>
              </a:rPr>
              <a:t>现有基于容器技术的仿真工具</a:t>
            </a:r>
            <a:endParaRPr lang="zh-CN" altLang="en-US" sz="2000" b="1" dirty="0">
              <a:sym typeface="+mn-ea"/>
            </a:endParaRPr>
          </a:p>
          <a:p>
            <a:pPr marL="0" indent="0"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+mn-ea"/>
              </a:rPr>
              <a:t>   Mininet</a:t>
            </a:r>
            <a:r>
              <a:rPr lang="zh-CN" altLang="en-US" sz="2000" dirty="0">
                <a:sym typeface="+mn-ea"/>
              </a:rPr>
              <a:t>：无法支持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原生多机部署</a:t>
            </a:r>
            <a:r>
              <a:rPr lang="zh-CN" altLang="en-US" sz="2000" dirty="0">
                <a:sym typeface="+mn-ea"/>
              </a:rPr>
              <a:t>，多机版本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缺乏链路真实性</a:t>
            </a:r>
            <a:endParaRPr lang="zh-CN" altLang="en-US" sz="2000" dirty="0">
              <a:solidFill>
                <a:srgbClr val="FF0000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ym typeface="+mn-ea"/>
              </a:rPr>
              <a:t>   StarryNet(NSDI23)</a:t>
            </a:r>
            <a:r>
              <a:rPr lang="zh-CN" altLang="en-US" sz="2000" dirty="0">
                <a:sym typeface="+mn-ea"/>
              </a:rPr>
              <a:t>：缺乏灵活、高可靠的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平台管理工具</a:t>
            </a:r>
            <a:r>
              <a:rPr lang="zh-CN" altLang="en-US" sz="2000" dirty="0">
                <a:sym typeface="+mn-ea"/>
              </a:rPr>
              <a:t>，同样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缺乏链路真实性</a:t>
            </a:r>
            <a:endParaRPr lang="zh-CN" altLang="en-US" sz="2000" dirty="0">
              <a:solidFill>
                <a:srgbClr val="FF0000"/>
              </a:solidFill>
              <a:sym typeface="+mn-ea"/>
            </a:endParaRPr>
          </a:p>
          <a:p>
            <a:pPr marL="0" indent="0">
              <a:buFont typeface="Arial" panose="020B0604020202020204" pitchFamily="34" charset="0"/>
              <a:buChar char="•"/>
            </a:pPr>
            <a:endParaRPr lang="en-US" altLang="zh-CN" sz="200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/>
              <a:t>先进网络仿真技术自</a:t>
            </a:r>
            <a:r>
              <a:rPr lang="en-US" altLang="zh-CN" sz="2000" b="1"/>
              <a:t>2008</a:t>
            </a:r>
            <a:r>
              <a:rPr lang="zh-CN" altLang="en-US" sz="2000" b="1"/>
              <a:t>年起被美国禁运！</a:t>
            </a:r>
            <a:endParaRPr lang="zh-CN" altLang="en-US" sz="20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8873" y="1377283"/>
            <a:ext cx="1816100" cy="457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023" y="1377049"/>
            <a:ext cx="1816100" cy="4461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1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036014" y="-6066"/>
            <a:ext cx="1539240" cy="156845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02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36450" y="2871461"/>
            <a:ext cx="3200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Project Content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74418" y="2285897"/>
            <a:ext cx="289560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C8161E"/>
                </a:solidFill>
                <a:latin typeface="+mj-ea"/>
                <a:ea typeface="+mj-ea"/>
              </a:rPr>
              <a:t>    项目</a:t>
            </a:r>
            <a:r>
              <a:rPr lang="zh-CN" altLang="en-US" sz="4000" b="1" dirty="0">
                <a:solidFill>
                  <a:srgbClr val="C8161E"/>
                </a:solidFill>
                <a:latin typeface="+mj-ea"/>
                <a:ea typeface="+mj-ea"/>
              </a:rPr>
              <a:t>内容</a:t>
            </a:r>
            <a:endParaRPr lang="zh-CN" altLang="en-US" sz="4000" b="1" dirty="0">
              <a:solidFill>
                <a:srgbClr val="C8161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项目目标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81635" y="1034415"/>
            <a:ext cx="5915660" cy="4761865"/>
          </a:xfrm>
        </p:spPr>
        <p:txBody>
          <a:bodyPr>
            <a:normAutofit lnSpcReduction="20000"/>
          </a:bodyPr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/>
              <a:t>在k8s集群上启动卫星网络仿真平台，采用中心化</a:t>
            </a:r>
            <a:r>
              <a:rPr lang="en-US" altLang="zh-CN" sz="2000"/>
              <a:t>SDN</a:t>
            </a:r>
            <a:r>
              <a:rPr lang="zh-CN" altLang="en-US" sz="2000"/>
              <a:t>网络控制器，实时更新网络拓扑和路由规则，支持</a:t>
            </a:r>
            <a:r>
              <a:rPr lang="zh-CN" altLang="en-US" sz="2000" b="1"/>
              <a:t>大规模网络</a:t>
            </a:r>
            <a:r>
              <a:rPr lang="zh-CN" altLang="en-US" sz="2000"/>
              <a:t>(1</a:t>
            </a:r>
            <a:r>
              <a:rPr lang="en-US" altLang="zh-CN" sz="2000"/>
              <a:t>k</a:t>
            </a:r>
            <a:r>
              <a:rPr lang="zh-CN" altLang="en-US" sz="2000"/>
              <a:t>+节点）</a:t>
            </a:r>
            <a:endParaRPr lang="zh-CN" altLang="en-US" sz="200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/>
              <a:t>允许用户在仿真的卫星网络节点上部署应用，同时支持无感知迁移用户应用</a:t>
            </a:r>
            <a:endParaRPr lang="zh-CN" altLang="en-US" sz="200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/>
              <a:t>提供可观测性接口，设计实现可观测性界面</a:t>
            </a:r>
            <a:endParaRPr lang="zh-CN" altLang="en-US" sz="200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/>
              <a:t>开发一个卫星定位应用，实现拍照、传输位置信息的功能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0385" y="1361440"/>
            <a:ext cx="4744085" cy="3350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项目</a:t>
            </a:r>
            <a:r>
              <a:rPr lang="zh-CN" altLang="en-US"/>
              <a:t>架构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8033" y="974590"/>
            <a:ext cx="9569942" cy="4908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UML</a:t>
            </a:r>
            <a:r>
              <a:rPr lang="zh-CN" altLang="en-US"/>
              <a:t>类图</a:t>
            </a:r>
            <a:endParaRPr lang="zh-CN" altLang="en-US"/>
          </a:p>
        </p:txBody>
      </p:sp>
      <p:pic>
        <p:nvPicPr>
          <p:cNvPr id="3" name="图片 2" descr="UML 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6580" y="782955"/>
            <a:ext cx="6717030" cy="5420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78c8f87c-62e1-4241-a275-173841f12d59"/>
</p:tagLst>
</file>

<file path=ppt/theme/theme1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1130</Words>
  <Application>WPS 文字</Application>
  <PresentationFormat>宽屏</PresentationFormat>
  <Paragraphs>172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16</vt:i4>
      </vt:variant>
    </vt:vector>
  </HeadingPairs>
  <TitlesOfParts>
    <vt:vector size="45" baseType="lpstr">
      <vt:lpstr>Arial</vt:lpstr>
      <vt:lpstr>宋体</vt:lpstr>
      <vt:lpstr>Wingdings</vt:lpstr>
      <vt:lpstr>Arial</vt:lpstr>
      <vt:lpstr>微软雅黑</vt:lpstr>
      <vt:lpstr>Times New Roman</vt:lpstr>
      <vt:lpstr>宋体</vt:lpstr>
      <vt:lpstr>汉仪书宋二KW</vt:lpstr>
      <vt:lpstr>宋体</vt:lpstr>
      <vt:lpstr>Times New Roman</vt:lpstr>
      <vt:lpstr>HarmonyOS Sans SC Black</vt:lpstr>
      <vt:lpstr>苹方-简</vt:lpstr>
      <vt:lpstr>Segoe UI</vt:lpstr>
      <vt:lpstr>HarmonyOS Sans SC Light</vt:lpstr>
      <vt:lpstr>微软雅黑</vt:lpstr>
      <vt:lpstr>汉仪旗黑</vt:lpstr>
      <vt:lpstr>Arial Unicode MS</vt:lpstr>
      <vt:lpstr>等线</vt:lpstr>
      <vt:lpstr>汉仪中等线KW</vt:lpstr>
      <vt:lpstr>自定义设计方案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8_自定义设计方案</vt:lpstr>
      <vt:lpstr>9_自定义设计方案</vt:lpstr>
      <vt:lpstr>基于SDN的卫星网络仿真系统</vt:lpstr>
      <vt:lpstr>PowerPoint 演示文稿</vt:lpstr>
      <vt:lpstr>PowerPoint 演示文稿</vt:lpstr>
      <vt:lpstr>“星链”计划 v.s. 中国星网</vt:lpstr>
      <vt:lpstr>网络能力是“星网”的前提</vt:lpstr>
      <vt:lpstr>PowerPoint 演示文稿</vt:lpstr>
      <vt:lpstr>项目目标</vt:lpstr>
      <vt:lpstr>项目架构</vt:lpstr>
      <vt:lpstr>UML类图</vt:lpstr>
      <vt:lpstr>创新点1：解决大规模网络仿真时间过长问题</vt:lpstr>
      <vt:lpstr>创新点2：新的仿真思路</vt:lpstr>
      <vt:lpstr>创新点3：高可观测性</vt:lpstr>
      <vt:lpstr>PowerPoint 演示文稿</vt:lpstr>
      <vt:lpstr>风险分析</vt:lpstr>
      <vt:lpstr>迭代计划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基于SDN的卫星网络仿真系统</dc:title>
  <dc:creator>李一</dc:creator>
  <cp:category>work report</cp:category>
  <cp:lastModifiedBy>王劭</cp:lastModifiedBy>
  <cp:revision>14</cp:revision>
  <cp:lastPrinted>2023-10-12T06:41:03Z</cp:lastPrinted>
  <dcterms:created xsi:type="dcterms:W3CDTF">2023-10-12T06:41:03Z</dcterms:created>
  <dcterms:modified xsi:type="dcterms:W3CDTF">2023-10-12T06:41:03Z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  <property fmtid="{D5CDD505-2E9C-101B-9397-08002B2CF9AE}" pid="3" name="ICV">
    <vt:lpwstr/>
  </property>
  <property fmtid="{D5CDD505-2E9C-101B-9397-08002B2CF9AE}" pid="4" name="KSOProductBuildVer">
    <vt:lpwstr>2052-6.0.2.8225</vt:lpwstr>
  </property>
</Properties>
</file>